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5" r:id="rId2"/>
  </p:sldIdLst>
  <p:sldSz cx="6858000" cy="9906000" type="A4"/>
  <p:notesSz cx="6808788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956"/>
    <a:srgbClr val="0070C0"/>
    <a:srgbClr val="92BDDC"/>
    <a:srgbClr val="0B76C2"/>
    <a:srgbClr val="2991CE"/>
    <a:srgbClr val="F99A33"/>
    <a:srgbClr val="FBDA35"/>
    <a:srgbClr val="E6E6E6"/>
    <a:srgbClr val="C8DE51"/>
    <a:srgbClr val="936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>
        <p:scale>
          <a:sx n="110" d="100"/>
          <a:sy n="110" d="100"/>
        </p:scale>
        <p:origin x="1454" y="-29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3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1"/>
            <a:ext cx="2951162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E9FAD-DAAC-4428-A6AF-B0B2E3014210}" type="datetimeFigureOut">
              <a:rPr lang="th-TH" smtClean="0"/>
              <a:t>03/09/67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25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961"/>
            <a:ext cx="5446712" cy="3912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943"/>
            <a:ext cx="2951163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943"/>
            <a:ext cx="2951162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F28C7-47F6-4603-A405-C96A040D5E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6254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4FA19-E808-4878-A70A-34B0C85F9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2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0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9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4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7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4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0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0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2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6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30577-8676-42B0-95AF-3D1FFA92DB3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59B7-2B39-42C6-A25C-AC1DF0A03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9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4">
            <a:extLst>
              <a:ext uri="{FF2B5EF4-FFF2-40B4-BE49-F238E27FC236}">
                <a16:creationId xmlns="" xmlns:a16="http://schemas.microsoft.com/office/drawing/2014/main" id="{3945B7BA-C3ED-7061-B6C9-6F96CDAD8876}"/>
              </a:ext>
            </a:extLst>
          </p:cNvPr>
          <p:cNvSpPr/>
          <p:nvPr/>
        </p:nvSpPr>
        <p:spPr>
          <a:xfrm>
            <a:off x="0" y="0"/>
            <a:ext cx="6860200" cy="96308"/>
          </a:xfrm>
          <a:prstGeom prst="rect">
            <a:avLst/>
          </a:prstGeom>
          <a:solidFill>
            <a:srgbClr val="FDE2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90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7" name="สี่เหลี่ยมผืนผ้า 5">
            <a:extLst>
              <a:ext uri="{FF2B5EF4-FFF2-40B4-BE49-F238E27FC236}">
                <a16:creationId xmlns="" xmlns:a16="http://schemas.microsoft.com/office/drawing/2014/main" id="{3498482F-B9C5-8BE1-14D0-C9FC106DA912}"/>
              </a:ext>
            </a:extLst>
          </p:cNvPr>
          <p:cNvSpPr/>
          <p:nvPr/>
        </p:nvSpPr>
        <p:spPr>
          <a:xfrm>
            <a:off x="0" y="96308"/>
            <a:ext cx="6860200" cy="96308"/>
          </a:xfrm>
          <a:prstGeom prst="rect">
            <a:avLst/>
          </a:prstGeom>
          <a:solidFill>
            <a:srgbClr val="297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90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3" name="กล่องข้อความ 3">
            <a:extLst>
              <a:ext uri="{FF2B5EF4-FFF2-40B4-BE49-F238E27FC236}">
                <a16:creationId xmlns="" xmlns:a16="http://schemas.microsoft.com/office/drawing/2014/main" id="{1AE5E323-7AD0-9AB0-4DBF-5E16F0B4CA03}"/>
              </a:ext>
            </a:extLst>
          </p:cNvPr>
          <p:cNvSpPr txBox="1"/>
          <p:nvPr/>
        </p:nvSpPr>
        <p:spPr>
          <a:xfrm>
            <a:off x="400986" y="1451505"/>
            <a:ext cx="6358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200" dirty="0">
                <a:latin typeface="Kanit" pitchFamily="2" charset="-34"/>
                <a:cs typeface="Kanit" pitchFamily="2" charset="-34"/>
              </a:rPr>
              <a:t>โครงการกรมอนามัย </a:t>
            </a:r>
            <a:r>
              <a:rPr lang="en-US" sz="1200" dirty="0">
                <a:latin typeface="Kanit" pitchFamily="2" charset="-34"/>
                <a:cs typeface="Kanit" pitchFamily="2" charset="-34"/>
              </a:rPr>
              <a:t>:</a:t>
            </a:r>
            <a:r>
              <a:rPr lang="th-TH" sz="1200" dirty="0">
                <a:latin typeface="Kanit" pitchFamily="2" charset="-34"/>
                <a:cs typeface="Kanit" pitchFamily="2" charset="-34"/>
              </a:rPr>
              <a:t> </a:t>
            </a:r>
            <a:r>
              <a:rPr lang="th-TH" sz="12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บำรุงรักษาระบบงานบุคลากร กรมอนามัย</a:t>
            </a:r>
            <a:r>
              <a:rPr lang="en-US" sz="12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643B91D5-F3F0-C492-DE04-84DB5613779E}"/>
              </a:ext>
            </a:extLst>
          </p:cNvPr>
          <p:cNvSpPr txBox="1"/>
          <p:nvPr/>
        </p:nvSpPr>
        <p:spPr>
          <a:xfrm>
            <a:off x="1244272" y="952919"/>
            <a:ext cx="5586009" cy="365314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lIns="936000" tIns="0" rIns="0" bIns="0">
            <a:noAutofit/>
          </a:bodyPr>
          <a:lstStyle/>
          <a:p>
            <a:r>
              <a:rPr lang="th-TH" sz="1200" dirty="0">
                <a:latin typeface="Kanit" panose="00000500000000000000" pitchFamily="2" charset="-34"/>
                <a:ea typeface="Kanit Medium"/>
                <a:cs typeface="Kanit" panose="00000500000000000000" pitchFamily="2" charset="-34"/>
                <a:sym typeface="Kanit Medium"/>
              </a:rPr>
              <a:t>(</a:t>
            </a:r>
            <a:r>
              <a:rPr lang="en-US" sz="1200" dirty="0">
                <a:latin typeface="Kanit" panose="00000500000000000000" pitchFamily="2" charset="-34"/>
                <a:ea typeface="Kanit Medium"/>
                <a:cs typeface="Kanit" panose="00000500000000000000" pitchFamily="2" charset="-34"/>
                <a:sym typeface="Kanit Medium"/>
              </a:rPr>
              <a:t>4</a:t>
            </a:r>
            <a:r>
              <a:rPr lang="th-TH" sz="1200" dirty="0">
                <a:latin typeface="Kanit" panose="00000500000000000000" pitchFamily="2" charset="-34"/>
                <a:ea typeface="Kanit Medium"/>
                <a:cs typeface="Kanit" panose="00000500000000000000" pitchFamily="2" charset="-34"/>
                <a:sym typeface="Kanit Medium"/>
              </a:rPr>
              <a:t>) </a:t>
            </a:r>
            <a:r>
              <a:rPr lang="th-TH" sz="1200" dirty="0">
                <a:latin typeface="Kanit" panose="00000500000000000000" pitchFamily="2" charset="-34"/>
                <a:cs typeface="Kanit" panose="00000500000000000000" pitchFamily="2" charset="-34"/>
              </a:rPr>
              <a:t>ค่าใช้จ่ายในการบำรุงรักษาคอมพิวเตอร์และอุปกรณ์ที่เกี่ยวข้อง</a:t>
            </a:r>
          </a:p>
        </p:txBody>
      </p:sp>
      <p:sp>
        <p:nvSpPr>
          <p:cNvPr id="40" name="TextBox 10">
            <a:extLst>
              <a:ext uri="{FF2B5EF4-FFF2-40B4-BE49-F238E27FC236}">
                <a16:creationId xmlns="" xmlns:a16="http://schemas.microsoft.com/office/drawing/2014/main" id="{37174102-B564-0D68-0BCB-8289CA6DB56C}"/>
              </a:ext>
            </a:extLst>
          </p:cNvPr>
          <p:cNvSpPr txBox="1"/>
          <p:nvPr/>
        </p:nvSpPr>
        <p:spPr>
          <a:xfrm>
            <a:off x="148714" y="936120"/>
            <a:ext cx="1800000" cy="383488"/>
          </a:xfrm>
          <a:prstGeom prst="roundRect">
            <a:avLst>
              <a:gd name="adj" fmla="val 50000"/>
            </a:avLst>
          </a:prstGeom>
          <a:solidFill>
            <a:srgbClr val="E9546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th-TH" sz="1200" dirty="0">
                <a:latin typeface="Kanit" panose="00000500000000000000" pitchFamily="2" charset="-34"/>
                <a:cs typeface="Kanit" panose="00000500000000000000" pitchFamily="2" charset="-34"/>
              </a:rPr>
              <a:t>รายการค่าใช้จ่าย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A01DB9F5-6243-204A-CDA8-D19A776DA8A0}"/>
              </a:ext>
            </a:extLst>
          </p:cNvPr>
          <p:cNvSpPr/>
          <p:nvPr/>
        </p:nvSpPr>
        <p:spPr>
          <a:xfrm>
            <a:off x="1252539" y="1710379"/>
            <a:ext cx="5513980" cy="1845811"/>
          </a:xfrm>
          <a:prstGeom prst="rect">
            <a:avLst/>
          </a:prstGeom>
          <a:solidFill>
            <a:srgbClr val="D2E8F6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/>
            <a: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         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กรมอนามัย ได้พัฒนาระบบงานบุคลากร กรมอนามัย เพื่อสนับสนุน</a:t>
            </a:r>
            <a: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/>
            </a:r>
            <a:b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</a:b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การบริหารและการดำเนินงานทางด้านการวางแผนบริหารกำลังคน อัตรากำลัง โครงสร้างตำแหน่ง โครงสร้างกำลังคน การสรรหา การบรรจุ การแต่งตั้ง </a:t>
            </a:r>
            <a:r>
              <a:rPr lang="th-TH" sz="11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การ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ย้าย ทะเบียนประวัติ การลา การขอพระราชทานเครื่องราชอิสริยาภรณ์ </a:t>
            </a:r>
            <a:r>
              <a:rPr lang="th-TH" sz="11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การ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ประเมินผลการปฏิบัติราชการ การเลื่อนเงินเดือน การพัฒนาบุคลากร การศึกษา/ฝึกอบรม/ดูงาน บำเหน็จบำนาญและงานวินัย ตลอดจนการแลกเปลี่ยนข้อมูลระหว่างหน่วยงาน ระบบสารสนเทศอื่น ๆ </a:t>
            </a:r>
            <a:r>
              <a:rPr lang="th-TH" sz="11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และ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หน่วยงาน</a:t>
            </a:r>
            <a:r>
              <a:rPr lang="th-TH" sz="11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อื่นที่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เกี่ยวข้อง ด้วยเทคโนโลยี</a:t>
            </a:r>
            <a: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Web Service 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ตามที่กรมอนามัยกำหนดและ</a:t>
            </a:r>
            <a:r>
              <a:rPr lang="th-TH" sz="11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ให้บริการแก่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ผู้ใช้ในลักษณะ </a:t>
            </a:r>
            <a: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Web Application </a:t>
            </a: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ผ่านเครือข่าย </a:t>
            </a:r>
            <a:r>
              <a:rPr lang="en-US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Intranet/Internet </a:t>
            </a:r>
            <a:endParaRPr lang="th-TH" sz="11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70" name="Freeform: Shape 69">
            <a:extLst>
              <a:ext uri="{FF2B5EF4-FFF2-40B4-BE49-F238E27FC236}">
                <a16:creationId xmlns="" xmlns:a16="http://schemas.microsoft.com/office/drawing/2014/main" id="{0120C0F4-042B-7A79-6AB8-B6DC89BA3436}"/>
              </a:ext>
            </a:extLst>
          </p:cNvPr>
          <p:cNvSpPr/>
          <p:nvPr/>
        </p:nvSpPr>
        <p:spPr>
          <a:xfrm>
            <a:off x="72849" y="1730963"/>
            <a:ext cx="1171423" cy="576000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2991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เหตุผลความจำเป็น</a:t>
            </a:r>
            <a:endParaRPr lang="en-US" sz="12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" name="สี่เหลี่ยมผืนผ้า 4">
            <a:extLst>
              <a:ext uri="{FF2B5EF4-FFF2-40B4-BE49-F238E27FC236}">
                <a16:creationId xmlns="" xmlns:a16="http://schemas.microsoft.com/office/drawing/2014/main" id="{364EAF56-B647-C9B5-CB67-BF538A9F7AE0}"/>
              </a:ext>
            </a:extLst>
          </p:cNvPr>
          <p:cNvSpPr/>
          <p:nvPr/>
        </p:nvSpPr>
        <p:spPr>
          <a:xfrm>
            <a:off x="0" y="9475964"/>
            <a:ext cx="6860200" cy="96308"/>
          </a:xfrm>
          <a:prstGeom prst="rect">
            <a:avLst/>
          </a:prstGeom>
          <a:solidFill>
            <a:srgbClr val="FDE2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90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" name="สี่เหลี่ยมผืนผ้า 5">
            <a:extLst>
              <a:ext uri="{FF2B5EF4-FFF2-40B4-BE49-F238E27FC236}">
                <a16:creationId xmlns="" xmlns:a16="http://schemas.microsoft.com/office/drawing/2014/main" id="{5C93A54B-8862-05BA-6D47-317CD81F7521}"/>
              </a:ext>
            </a:extLst>
          </p:cNvPr>
          <p:cNvSpPr/>
          <p:nvPr/>
        </p:nvSpPr>
        <p:spPr>
          <a:xfrm>
            <a:off x="0" y="9572272"/>
            <a:ext cx="6860200" cy="96308"/>
          </a:xfrm>
          <a:prstGeom prst="rect">
            <a:avLst/>
          </a:prstGeom>
          <a:solidFill>
            <a:srgbClr val="297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90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D4D18D54-355D-1E35-24CA-FA305B7FD3E1}"/>
              </a:ext>
            </a:extLst>
          </p:cNvPr>
          <p:cNvSpPr/>
          <p:nvPr/>
        </p:nvSpPr>
        <p:spPr>
          <a:xfrm>
            <a:off x="108778" y="3592188"/>
            <a:ext cx="1163155" cy="576000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8FD5E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วัตถุประสงค์</a:t>
            </a:r>
            <a:endParaRPr lang="en-US" sz="12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="" xmlns:a16="http://schemas.microsoft.com/office/drawing/2014/main" id="{F06DC099-5B59-81F0-B08D-1F3A4E8130B2}"/>
              </a:ext>
            </a:extLst>
          </p:cNvPr>
          <p:cNvSpPr/>
          <p:nvPr/>
        </p:nvSpPr>
        <p:spPr>
          <a:xfrm>
            <a:off x="108844" y="5869540"/>
            <a:ext cx="1144115" cy="405867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กิจกรรม</a:t>
            </a:r>
            <a:endParaRPr lang="en-US" sz="12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4032C29-5E53-C3ED-7C96-3A5A478E6688}"/>
              </a:ext>
            </a:extLst>
          </p:cNvPr>
          <p:cNvSpPr/>
          <p:nvPr/>
        </p:nvSpPr>
        <p:spPr>
          <a:xfrm>
            <a:off x="72849" y="4944399"/>
            <a:ext cx="1148960" cy="395624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BDA3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กลุ่มเป้าหมาย (จำนวน)</a:t>
            </a:r>
            <a:endParaRPr lang="en-US" sz="12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="" xmlns:a16="http://schemas.microsoft.com/office/drawing/2014/main" id="{CC900474-E507-F40D-12F1-01361F5D6F93}"/>
              </a:ext>
            </a:extLst>
          </p:cNvPr>
          <p:cNvSpPr/>
          <p:nvPr/>
        </p:nvSpPr>
        <p:spPr>
          <a:xfrm>
            <a:off x="76285" y="9072875"/>
            <a:ext cx="1171423" cy="410245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99A3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งบ</a:t>
            </a:r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ประมาณตั้งต้นระบบงาน</a:t>
            </a:r>
            <a:r>
              <a:rPr lang="en-US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</a:t>
            </a:r>
            <a:r>
              <a:rPr lang="th-TH" sz="10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(บาท)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0EA2C94-7AA4-01DA-E10A-2CA700690CF0}"/>
              </a:ext>
            </a:extLst>
          </p:cNvPr>
          <p:cNvSpPr/>
          <p:nvPr/>
        </p:nvSpPr>
        <p:spPr>
          <a:xfrm>
            <a:off x="1247708" y="9080914"/>
            <a:ext cx="5493056" cy="413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X,XXX,XXX </a:t>
            </a:r>
            <a:r>
              <a:rPr lang="th-TH" sz="12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บาท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4C572AE-6FAB-D698-EFC7-B39AB6483E8D}"/>
              </a:ext>
            </a:extLst>
          </p:cNvPr>
          <p:cNvSpPr/>
          <p:nvPr/>
        </p:nvSpPr>
        <p:spPr>
          <a:xfrm>
            <a:off x="1237465" y="4964313"/>
            <a:ext cx="2922204" cy="4048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บุคลากรสังกัดกรมอนามัย ทั้งส่วนกลางและส่วนภูมิภาค </a:t>
            </a:r>
            <a:endParaRPr lang="en-US" sz="900" dirty="0" smtClean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  <a:p>
            <a:r>
              <a:rPr lang="th-TH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จำนวน </a:t>
            </a:r>
            <a:r>
              <a:rPr lang="en-US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3,112</a:t>
            </a: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คน</a:t>
            </a:r>
            <a:endParaRPr lang="en-US" sz="9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BD9D9BBA-291B-ECDC-7C28-6E3C43BBA11B}"/>
              </a:ext>
            </a:extLst>
          </p:cNvPr>
          <p:cNvSpPr/>
          <p:nvPr/>
        </p:nvSpPr>
        <p:spPr>
          <a:xfrm>
            <a:off x="1245148" y="7931384"/>
            <a:ext cx="5554915" cy="11073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สนับสนุนการบริหารและการดำเนินงานทางด้านการวางแผนบริหารกำลังคน อัตรากำลัง โครงสร้างตำแหน่ง โครงสร้างกำลังคน การสรรหา การบรรจุ การแต่งตั้ง การย้าย ทะเบียนประวัติ การลา การขอพระราชทานเครื่องราชอิสริยาภรณ์ การประเมินผลการปฏิบัติราชการ การเลื่อนเงินเดือน การพัฒนาบุคลากร การศึกษา/ฝึกอบรม/ดูงาน บำเหน็จบำนาญและงานวินัย ตลอดจนการแลกเปลี่ยนข้อมูลระหว่างหน่วยงาน ระบบสารสนเทศอื่น ๆ และการเชื่อมโยงกับระบบบริหารทรัพยากรบุคคล (</a:t>
            </a:r>
            <a:r>
              <a:rPr lang="en-US" sz="10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DPIS) </a:t>
            </a:r>
            <a:r>
              <a:rPr lang="th-TH" sz="10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ของสำนักงานคณะกรรมการข้าราชการ</a:t>
            </a:r>
            <a:r>
              <a:rPr lang="th-TH" sz="1000" dirty="0" err="1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พลเรือน</a:t>
            </a:r>
            <a:r>
              <a:rPr lang="th-TH" sz="10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(ก.พ.) และหน่วยงานอื่นที่เกี่ยวข้อง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="" xmlns:a16="http://schemas.microsoft.com/office/drawing/2014/main" id="{6E5851F4-D67D-3AE0-A3CB-75CC236BD43A}"/>
              </a:ext>
            </a:extLst>
          </p:cNvPr>
          <p:cNvSpPr/>
          <p:nvPr/>
        </p:nvSpPr>
        <p:spPr>
          <a:xfrm>
            <a:off x="73726" y="8082242"/>
            <a:ext cx="1163155" cy="626863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C8DE5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ผลประโยชน์ที่คาดว่าจะได้รับ</a:t>
            </a:r>
            <a:endParaRPr lang="en-US" sz="12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3" name="สี่เหลี่ยมผืนผ้า: มุมตัดเดียว 9">
            <a:extLst>
              <a:ext uri="{FF2B5EF4-FFF2-40B4-BE49-F238E27FC236}">
                <a16:creationId xmlns="" xmlns:a16="http://schemas.microsoft.com/office/drawing/2014/main" id="{49360013-A19B-975A-A6E2-CA0606BDB716}"/>
              </a:ext>
            </a:extLst>
          </p:cNvPr>
          <p:cNvSpPr/>
          <p:nvPr/>
        </p:nvSpPr>
        <p:spPr>
          <a:xfrm flipH="1">
            <a:off x="4672310" y="9080914"/>
            <a:ext cx="2191845" cy="412145"/>
          </a:xfrm>
          <a:prstGeom prst="snip1Rect">
            <a:avLst>
              <a:gd name="adj" fmla="val 50000"/>
            </a:avLst>
          </a:prstGeom>
          <a:solidFill>
            <a:srgbClr val="01A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2600" dirty="0">
              <a:solidFill>
                <a:prstClr val="white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E5B34B0-48DB-7226-4562-F48267ADF7B2}"/>
              </a:ext>
            </a:extLst>
          </p:cNvPr>
          <p:cNvSpPr txBox="1"/>
          <p:nvPr/>
        </p:nvSpPr>
        <p:spPr>
          <a:xfrm>
            <a:off x="4675387" y="9072875"/>
            <a:ext cx="2185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1200" dirty="0">
                <a:solidFill>
                  <a:srgbClr val="FFFF00"/>
                </a:solidFill>
                <a:latin typeface="Kanit" pitchFamily="2" charset="-34"/>
                <a:cs typeface="Kanit" pitchFamily="2" charset="-34"/>
              </a:rPr>
              <a:t>หน่วยงาน  </a:t>
            </a:r>
            <a:r>
              <a:rPr lang="en-US" sz="1200" dirty="0">
                <a:solidFill>
                  <a:srgbClr val="FFFF00"/>
                </a:solidFill>
                <a:latin typeface="Kanit" pitchFamily="2" charset="-34"/>
                <a:cs typeface="Kanit" pitchFamily="2" charset="-34"/>
              </a:rPr>
              <a:t>:</a:t>
            </a:r>
            <a:endParaRPr lang="th-TH" sz="1200" dirty="0">
              <a:solidFill>
                <a:srgbClr val="FFFF00"/>
              </a:solidFill>
              <a:latin typeface="Kanit" pitchFamily="2" charset="-34"/>
              <a:cs typeface="Kanit" pitchFamily="2" charset="-34"/>
            </a:endParaRPr>
          </a:p>
          <a:p>
            <a:pPr algn="ctr"/>
            <a:r>
              <a:rPr lang="th-TH" sz="1200" dirty="0">
                <a:solidFill>
                  <a:srgbClr val="FFFF00"/>
                </a:solidFill>
                <a:latin typeface="Kanit" pitchFamily="2" charset="-34"/>
                <a:cs typeface="Kanit" pitchFamily="2" charset="-34"/>
              </a:rPr>
              <a:t>กองแผนงาน</a:t>
            </a:r>
            <a:endParaRPr lang="en-US" sz="1200" dirty="0">
              <a:solidFill>
                <a:srgbClr val="FFFF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7" name="สี่เหลี่ยมผืนผ้า 5">
            <a:extLst>
              <a:ext uri="{FF2B5EF4-FFF2-40B4-BE49-F238E27FC236}">
                <a16:creationId xmlns="" xmlns:a16="http://schemas.microsoft.com/office/drawing/2014/main" id="{D2113172-6643-8A79-2E14-3C717CDAD5B5}"/>
              </a:ext>
            </a:extLst>
          </p:cNvPr>
          <p:cNvSpPr/>
          <p:nvPr/>
        </p:nvSpPr>
        <p:spPr>
          <a:xfrm>
            <a:off x="-2200" y="1391017"/>
            <a:ext cx="6860200" cy="45719"/>
          </a:xfrm>
          <a:prstGeom prst="rect">
            <a:avLst/>
          </a:prstGeom>
          <a:solidFill>
            <a:srgbClr val="297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90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28" name="กล่องข้อความ 54">
            <a:extLst>
              <a:ext uri="{FF2B5EF4-FFF2-40B4-BE49-F238E27FC236}">
                <a16:creationId xmlns="" xmlns:a16="http://schemas.microsoft.com/office/drawing/2014/main" id="{905E9626-A077-1F11-F553-5CA25B4BD628}"/>
              </a:ext>
            </a:extLst>
          </p:cNvPr>
          <p:cNvSpPr txBox="1"/>
          <p:nvPr/>
        </p:nvSpPr>
        <p:spPr>
          <a:xfrm>
            <a:off x="5619749" y="285288"/>
            <a:ext cx="1126323" cy="335843"/>
          </a:xfrm>
          <a:prstGeom prst="roundRect">
            <a:avLst>
              <a:gd name="adj" fmla="val 50000"/>
            </a:avLst>
          </a:prstGeom>
          <a:solidFill>
            <a:srgbClr val="00B050">
              <a:alpha val="41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44000" tIns="0" rIns="0" bIns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Kanit" pitchFamily="2" charset="-34"/>
                <a:cs typeface="Kanit" pitchFamily="2" charset="-34"/>
              </a:rPr>
              <a:t>หน้า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Kanit" pitchFamily="2" charset="-34"/>
                <a:cs typeface="Kanit" pitchFamily="2" charset="-34"/>
              </a:rPr>
              <a:t> 442</a:t>
            </a:r>
            <a:endParaRPr kumimoji="0" lang="th-TH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anit" pitchFamily="2" charset="-34"/>
              <a:cs typeface="Kanit" pitchFamily="2" charset="-34"/>
            </a:endParaRPr>
          </a:p>
        </p:txBody>
      </p:sp>
      <p:sp>
        <p:nvSpPr>
          <p:cNvPr id="31" name="สี่เหลี่ยมผืนผ้า: มุมมนด้านทแยง 10">
            <a:extLst>
              <a:ext uri="{FF2B5EF4-FFF2-40B4-BE49-F238E27FC236}">
                <a16:creationId xmlns="" xmlns:a16="http://schemas.microsoft.com/office/drawing/2014/main" id="{E5B360D6-6EB2-528F-E234-0F9D2F8BDCAC}"/>
              </a:ext>
            </a:extLst>
          </p:cNvPr>
          <p:cNvSpPr/>
          <p:nvPr/>
        </p:nvSpPr>
        <p:spPr>
          <a:xfrm>
            <a:off x="505869" y="380540"/>
            <a:ext cx="4927191" cy="43987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297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anit" pitchFamily="2" charset="-34"/>
              <a:cs typeface="Kanit" pitchFamily="2" charset="-34"/>
            </a:endParaRPr>
          </a:p>
        </p:txBody>
      </p:sp>
      <p:sp>
        <p:nvSpPr>
          <p:cNvPr id="34" name="แผนผังลำดับงาน: หน่วงเวลา 8">
            <a:extLst>
              <a:ext uri="{FF2B5EF4-FFF2-40B4-BE49-F238E27FC236}">
                <a16:creationId xmlns="" xmlns:a16="http://schemas.microsoft.com/office/drawing/2014/main" id="{20E41A75-9C49-D94E-4428-0DE09BC88B11}"/>
              </a:ext>
            </a:extLst>
          </p:cNvPr>
          <p:cNvSpPr/>
          <p:nvPr/>
        </p:nvSpPr>
        <p:spPr>
          <a:xfrm rot="5400000">
            <a:off x="-39487" y="39488"/>
            <a:ext cx="881064" cy="802092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7" name="สี่เหลี่ยมผืนผ้า 5">
            <a:extLst>
              <a:ext uri="{FF2B5EF4-FFF2-40B4-BE49-F238E27FC236}">
                <a16:creationId xmlns="" xmlns:a16="http://schemas.microsoft.com/office/drawing/2014/main" id="{A873073A-2EB6-5228-1EDA-3C66B09A4061}"/>
              </a:ext>
            </a:extLst>
          </p:cNvPr>
          <p:cNvSpPr/>
          <p:nvPr/>
        </p:nvSpPr>
        <p:spPr>
          <a:xfrm>
            <a:off x="-59" y="95841"/>
            <a:ext cx="802093" cy="963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2600">
              <a:solidFill>
                <a:prstClr val="white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8" name="กล่องข้อความ 3">
            <a:extLst>
              <a:ext uri="{FF2B5EF4-FFF2-40B4-BE49-F238E27FC236}">
                <a16:creationId xmlns="" xmlns:a16="http://schemas.microsoft.com/office/drawing/2014/main" id="{6D6F644E-E231-F28B-70C2-65B029719CC3}"/>
              </a:ext>
            </a:extLst>
          </p:cNvPr>
          <p:cNvSpPr txBox="1"/>
          <p:nvPr/>
        </p:nvSpPr>
        <p:spPr>
          <a:xfrm flipH="1">
            <a:off x="-61147" y="183279"/>
            <a:ext cx="924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เอกสาร</a:t>
            </a:r>
          </a:p>
          <a:p>
            <a:pPr algn="ctr">
              <a:defRPr/>
            </a:pPr>
            <a:r>
              <a:rPr lang="th-TH" sz="11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ขาวคาดแดง</a:t>
            </a:r>
            <a:endParaRPr lang="en-US" sz="11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41" name="กล่องข้อความ 3">
            <a:extLst>
              <a:ext uri="{FF2B5EF4-FFF2-40B4-BE49-F238E27FC236}">
                <a16:creationId xmlns="" xmlns:a16="http://schemas.microsoft.com/office/drawing/2014/main" id="{3778E6F6-14E1-244D-4A68-6ED19F289FB9}"/>
              </a:ext>
            </a:extLst>
          </p:cNvPr>
          <p:cNvSpPr txBox="1"/>
          <p:nvPr/>
        </p:nvSpPr>
        <p:spPr>
          <a:xfrm>
            <a:off x="1496291" y="167772"/>
            <a:ext cx="40529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dirty="0">
                <a:latin typeface="Kanit" pitchFamily="2" charset="-34"/>
                <a:cs typeface="Kanit" pitchFamily="2" charset="-34"/>
              </a:rPr>
              <a:t>แผนงานพื้นฐานด้านการพัฒนาและเสริมสร้างศักยภาพทรัพยากรมนุษย์</a:t>
            </a:r>
            <a:endParaRPr lang="en-US" sz="1050" dirty="0">
              <a:latin typeface="Kanit" pitchFamily="2" charset="-34"/>
              <a:cs typeface="Kanit" pitchFamily="2" charset="-34"/>
            </a:endParaRPr>
          </a:p>
        </p:txBody>
      </p:sp>
      <p:sp>
        <p:nvSpPr>
          <p:cNvPr id="42" name="กล่องข้อความ 3">
            <a:extLst>
              <a:ext uri="{FF2B5EF4-FFF2-40B4-BE49-F238E27FC236}">
                <a16:creationId xmlns="" xmlns:a16="http://schemas.microsoft.com/office/drawing/2014/main" id="{AA8A162C-375C-ACCC-B827-DD9F3554A5C4}"/>
              </a:ext>
            </a:extLst>
          </p:cNvPr>
          <p:cNvSpPr txBox="1"/>
          <p:nvPr/>
        </p:nvSpPr>
        <p:spPr>
          <a:xfrm>
            <a:off x="863121" y="370945"/>
            <a:ext cx="4221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h-TH" sz="1200" dirty="0">
                <a:solidFill>
                  <a:srgbClr val="FFFF00"/>
                </a:solidFill>
                <a:latin typeface="Kanit" pitchFamily="2" charset="-34"/>
                <a:cs typeface="Kanit" pitchFamily="2" charset="-34"/>
              </a:rPr>
              <a:t>โครงการพัฒนาและบริการส่งเสริมสุขภาพและอนามัยสิ่งแวดล้อมที่เหมาะสมกับประชาชน ชุมชนและภาคีเครือข่าย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nit" pitchFamily="2" charset="-34"/>
              <a:cs typeface="Kanit" pitchFamily="2" charset="-34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258D52B8-43EB-0292-8564-EB25608BFDE9}"/>
              </a:ext>
            </a:extLst>
          </p:cNvPr>
          <p:cNvSpPr/>
          <p:nvPr/>
        </p:nvSpPr>
        <p:spPr>
          <a:xfrm>
            <a:off x="1236881" y="3582955"/>
            <a:ext cx="5563182" cy="13094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rgbClr val="FF0000"/>
                </a:solidFill>
                <a:latin typeface="Kanit" pitchFamily="2" charset="-34"/>
                <a:ea typeface="Calibri" panose="020F0502020204030204" pitchFamily="34" charset="0"/>
                <a:cs typeface="Kanit" pitchFamily="2" charset="-34"/>
              </a:rPr>
              <a:t>1. </a:t>
            </a:r>
            <a:endParaRPr lang="en-US" sz="1000" dirty="0" smtClean="0">
              <a:solidFill>
                <a:srgbClr val="FF0000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r>
              <a:rPr lang="th-TH" sz="1000" dirty="0" smtClean="0">
                <a:solidFill>
                  <a:srgbClr val="FF0000"/>
                </a:solidFill>
                <a:latin typeface="Kanit" pitchFamily="2" charset="-34"/>
                <a:ea typeface="Calibri" panose="020F0502020204030204" pitchFamily="34" charset="0"/>
                <a:cs typeface="Kanit" pitchFamily="2" charset="-34"/>
              </a:rPr>
              <a:t>2</a:t>
            </a:r>
            <a:r>
              <a:rPr lang="th-TH" sz="1000" dirty="0">
                <a:solidFill>
                  <a:srgbClr val="FF0000"/>
                </a:solidFill>
                <a:latin typeface="Kanit" pitchFamily="2" charset="-34"/>
                <a:ea typeface="Calibri" panose="020F0502020204030204" pitchFamily="34" charset="0"/>
                <a:cs typeface="Kanit" pitchFamily="2" charset="-34"/>
              </a:rPr>
              <a:t>. </a:t>
            </a:r>
            <a:endParaRPr lang="en-US" sz="1000" dirty="0" smtClean="0">
              <a:solidFill>
                <a:srgbClr val="FF0000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r>
              <a:rPr lang="th-TH" sz="1000" dirty="0" smtClean="0">
                <a:solidFill>
                  <a:srgbClr val="FF0000"/>
                </a:solidFill>
                <a:latin typeface="Kanit" pitchFamily="2" charset="-34"/>
                <a:ea typeface="Calibri" panose="020F0502020204030204" pitchFamily="34" charset="0"/>
                <a:cs typeface="Kanit" pitchFamily="2" charset="-34"/>
              </a:rPr>
              <a:t>3.</a:t>
            </a:r>
            <a:endParaRPr lang="en-US" sz="1000" dirty="0" smtClean="0">
              <a:solidFill>
                <a:srgbClr val="FF0000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endParaRPr lang="en-US" sz="1000" dirty="0">
              <a:solidFill>
                <a:schemeClr val="tx1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endParaRPr lang="en-US" sz="1000" dirty="0" smtClean="0">
              <a:solidFill>
                <a:schemeClr val="tx1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endParaRPr lang="en-US" sz="1000" dirty="0">
              <a:solidFill>
                <a:schemeClr val="tx1"/>
              </a:solidFill>
              <a:latin typeface="Kanit" pitchFamily="2" charset="-34"/>
              <a:ea typeface="Calibri" panose="020F0502020204030204" pitchFamily="34" charset="0"/>
              <a:cs typeface="Kanit" pitchFamily="2" charset="-34"/>
            </a:endParaRPr>
          </a:p>
          <a:p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ea typeface="Calibri" panose="020F0502020204030204" pitchFamily="34" charset="0"/>
                <a:cs typeface="Kanit" pitchFamily="2" charset="-34"/>
              </a:rPr>
              <a:t> </a:t>
            </a:r>
            <a:endParaRPr lang="th-TH" sz="10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5" name="Google Shape;102;p1"/>
          <p:cNvSpPr/>
          <p:nvPr/>
        </p:nvSpPr>
        <p:spPr>
          <a:xfrm>
            <a:off x="1271933" y="5847816"/>
            <a:ext cx="1417024" cy="359353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77788" indent="-77788" algn="ctr"/>
            <a:r>
              <a:rPr lang="en-US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1. </a:t>
            </a: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การบำรุงรักษาระบบงาน</a:t>
            </a:r>
            <a:endParaRPr lang="en-US" sz="8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6" name="Google Shape;104;p1"/>
          <p:cNvSpPr/>
          <p:nvPr/>
        </p:nvSpPr>
        <p:spPr>
          <a:xfrm>
            <a:off x="1257405" y="6287575"/>
            <a:ext cx="1417024" cy="1615953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บำรุงรักษาแบบป้องกัน (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Preventive Maintenance) </a:t>
            </a: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และการบำรุงรักษาแบบแก้ไข (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Corrective Maintenance) </a:t>
            </a: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ให้สามารถตอบสนองต่อการ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/>
            </a:r>
            <a:b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</a:b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ใช้งานได้ตามปกติอย่างต่อเนื่อง</a:t>
            </a:r>
          </a:p>
          <a:p>
            <a:endParaRPr lang="th-TH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เป็นเงิน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 622,000 </a:t>
            </a: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บาท</a:t>
            </a:r>
          </a:p>
        </p:txBody>
      </p:sp>
      <p:sp>
        <p:nvSpPr>
          <p:cNvPr id="46" name="Google Shape;115;p1"/>
          <p:cNvSpPr/>
          <p:nvPr/>
        </p:nvSpPr>
        <p:spPr>
          <a:xfrm>
            <a:off x="2706288" y="5841068"/>
            <a:ext cx="1461394" cy="366101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93663" indent="-93663" algn="ctr"/>
            <a:r>
              <a:rPr lang="en-US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2.</a:t>
            </a: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การสำรองและกู้คืนข้อมูล</a:t>
            </a:r>
            <a:endParaRPr sz="900" dirty="0">
              <a:solidFill>
                <a:srgbClr val="FF0000"/>
              </a:solidFill>
              <a:latin typeface="Kanit" pitchFamily="2" charset="-34"/>
              <a:ea typeface="Kanit"/>
              <a:cs typeface="Kanit" pitchFamily="2" charset="-34"/>
              <a:sym typeface="Kanit"/>
            </a:endParaRPr>
          </a:p>
        </p:txBody>
      </p:sp>
      <p:sp>
        <p:nvSpPr>
          <p:cNvPr id="47" name="Google Shape;116;p1"/>
          <p:cNvSpPr/>
          <p:nvPr/>
        </p:nvSpPr>
        <p:spPr>
          <a:xfrm>
            <a:off x="2708694" y="6275407"/>
            <a:ext cx="1455597" cy="1626534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สำรองข้อมูลเป็นประจำ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/>
            </a:r>
            <a:b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</a:b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ทุกเดือน และทดสอบการกู้คืนข้อมูล จำนวน 2 ครั้ง</a:t>
            </a:r>
          </a:p>
          <a:p>
            <a:endParaRPr lang="th-TH" sz="800" dirty="0">
              <a:solidFill>
                <a:srgbClr val="FF0000"/>
              </a:solidFill>
              <a:ea typeface="Kanit"/>
              <a:cs typeface="Kanit"/>
              <a:sym typeface="Kanit"/>
            </a:endParaRPr>
          </a:p>
          <a:p>
            <a:endParaRPr lang="en-US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endParaRPr lang="en-US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endParaRPr lang="en-US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endParaRPr lang="en-US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เป็นเงิน </a:t>
            </a:r>
            <a:r>
              <a:rPr lang="en-US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6,000 </a:t>
            </a:r>
            <a:r>
              <a:rPr lang="th-TH" sz="8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บาท</a:t>
            </a:r>
          </a:p>
          <a:p>
            <a:endParaRPr lang="th-TH" sz="8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48" name="Google Shape;115;p1"/>
          <p:cNvSpPr/>
          <p:nvPr/>
        </p:nvSpPr>
        <p:spPr>
          <a:xfrm>
            <a:off x="4178688" y="5841544"/>
            <a:ext cx="2617523" cy="365625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-114300" algn="ctr"/>
            <a:r>
              <a:rPr lang="en-US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3.</a:t>
            </a: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การบริการให้คำปรึกษาปัญหาการใช้งาน</a:t>
            </a:r>
            <a:endParaRPr sz="900" dirty="0">
              <a:solidFill>
                <a:srgbClr val="FF0000"/>
              </a:solidFill>
              <a:latin typeface="Kanit" pitchFamily="2" charset="-34"/>
              <a:ea typeface="Kanit"/>
              <a:cs typeface="Kanit" pitchFamily="2" charset="-34"/>
              <a:sym typeface="Kanit"/>
            </a:endParaRPr>
          </a:p>
        </p:txBody>
      </p:sp>
      <p:sp>
        <p:nvSpPr>
          <p:cNvPr id="49" name="Google Shape;116;p1"/>
          <p:cNvSpPr/>
          <p:nvPr/>
        </p:nvSpPr>
        <p:spPr>
          <a:xfrm>
            <a:off x="4198029" y="6275408"/>
            <a:ext cx="2598182" cy="1626533"/>
          </a:xfrm>
          <a:prstGeom prst="rect">
            <a:avLst/>
          </a:prstGeom>
          <a:solidFill>
            <a:srgbClr val="EDEDED"/>
          </a:solidFill>
          <a:ln>
            <a:noFill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>
              <a:buFontTx/>
              <a:buChar char="-"/>
            </a:pPr>
            <a:r>
              <a:rPr lang="th-TH" sz="9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ระบบงานย่อยต่างๆ ดังนี้</a:t>
            </a:r>
            <a:endParaRPr lang="en-US" sz="900" dirty="0">
              <a:solidFill>
                <a:srgbClr val="FF0000"/>
              </a:solidFill>
              <a:latin typeface="Kanit"/>
              <a:ea typeface="Kanit"/>
              <a:cs typeface="Kanit"/>
              <a:sym typeface="Kanit"/>
            </a:endParaRP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ระบบงานวางแผนและบริหารกำลังคน	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ระบบงานสรรหาบุคลากร      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ระบบงานทะเบียนประวัติ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ระบบงานเงินเดือน ค่าตอบแทน และสวัสดิการ 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ระบบงานประเมินผลการปฏิบัติราชการ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ระบบงานพัฒนาและฝึกอบรมบุคลากร  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ระบบงานวินัยและสอบสวน    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ระบบการลา</a:t>
            </a:r>
          </a:p>
          <a:p>
            <a:pPr marL="228600" indent="-228600">
              <a:buAutoNum type="arabicPeriod"/>
            </a:pPr>
            <a:r>
              <a:rPr lang="th-TH" sz="900" dirty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ระบบเครื่องราชอิสริยาภรณ์</a:t>
            </a:r>
          </a:p>
          <a:p>
            <a:r>
              <a:rPr lang="th-TH" sz="9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เป็นเงิน </a:t>
            </a:r>
            <a:r>
              <a:rPr lang="en-US" sz="9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52,000 </a:t>
            </a:r>
            <a:r>
              <a:rPr lang="th-TH" sz="900" dirty="0">
                <a:solidFill>
                  <a:srgbClr val="FF0000"/>
                </a:solidFill>
                <a:latin typeface="Kanit"/>
                <a:ea typeface="Kanit"/>
                <a:cs typeface="Kanit"/>
                <a:sym typeface="Kanit"/>
              </a:rPr>
              <a:t>บาท</a:t>
            </a:r>
          </a:p>
        </p:txBody>
      </p:sp>
      <p:sp>
        <p:nvSpPr>
          <p:cNvPr id="45" name="Freeform: Shape 28">
            <a:extLst>
              <a:ext uri="{FF2B5EF4-FFF2-40B4-BE49-F238E27FC236}">
                <a16:creationId xmlns="" xmlns:a16="http://schemas.microsoft.com/office/drawing/2014/main" id="{CC900474-E507-F40D-12F1-01361F5D6F93}"/>
              </a:ext>
            </a:extLst>
          </p:cNvPr>
          <p:cNvSpPr/>
          <p:nvPr/>
        </p:nvSpPr>
        <p:spPr>
          <a:xfrm>
            <a:off x="2436144" y="9072875"/>
            <a:ext cx="1171423" cy="410245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99A3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งบ</a:t>
            </a:r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ประมาณที่ขอ</a:t>
            </a:r>
            <a:r>
              <a:rPr lang="en-US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</a:t>
            </a:r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(</a:t>
            </a:r>
            <a:r>
              <a:rPr lang="th-TH" sz="100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บาท)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1694" y="9146770"/>
            <a:ext cx="1168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XXX,XXX </a:t>
            </a:r>
            <a:r>
              <a:rPr lang="th-TH" sz="12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บาท</a:t>
            </a:r>
            <a:endParaRPr lang="en-US" sz="12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D4C572AE-6FAB-D698-EFC7-B39AB6483E8D}"/>
              </a:ext>
            </a:extLst>
          </p:cNvPr>
          <p:cNvSpPr/>
          <p:nvPr/>
        </p:nvSpPr>
        <p:spPr>
          <a:xfrm>
            <a:off x="4198030" y="4954773"/>
            <a:ext cx="2598182" cy="392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                                      </a:t>
            </a:r>
            <a:r>
              <a:rPr lang="en-US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       </a:t>
            </a:r>
            <a:r>
              <a:rPr lang="th-TH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งบดำเนินงาน</a:t>
            </a:r>
            <a:endParaRPr lang="en-US" sz="9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0" name="Freeform: Shape 24">
            <a:extLst>
              <a:ext uri="{FF2B5EF4-FFF2-40B4-BE49-F238E27FC236}">
                <a16:creationId xmlns="" xmlns:a16="http://schemas.microsoft.com/office/drawing/2014/main" id="{04032C29-5E53-C3ED-7C96-3A5A478E6688}"/>
              </a:ext>
            </a:extLst>
          </p:cNvPr>
          <p:cNvSpPr/>
          <p:nvPr/>
        </p:nvSpPr>
        <p:spPr>
          <a:xfrm>
            <a:off x="4167682" y="4954857"/>
            <a:ext cx="1265378" cy="398230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BDA3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แหล่งเงินที่ใช้ในการบำรุงรักษาระบบ</a:t>
            </a:r>
            <a:endParaRPr lang="en-US" sz="10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6" name="Freeform: Shape 24">
            <a:extLst>
              <a:ext uri="{FF2B5EF4-FFF2-40B4-BE49-F238E27FC236}">
                <a16:creationId xmlns="" xmlns:a16="http://schemas.microsoft.com/office/drawing/2014/main" id="{04032C29-5E53-C3ED-7C96-3A5A478E6688}"/>
              </a:ext>
            </a:extLst>
          </p:cNvPr>
          <p:cNvSpPr/>
          <p:nvPr/>
        </p:nvSpPr>
        <p:spPr>
          <a:xfrm>
            <a:off x="103196" y="5401396"/>
            <a:ext cx="1148960" cy="388559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BDA3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พัฒนาเมื่อปี พ.ศ. </a:t>
            </a:r>
            <a:endParaRPr lang="en-US" sz="105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D4C572AE-6FAB-D698-EFC7-B39AB6483E8D}"/>
              </a:ext>
            </a:extLst>
          </p:cNvPr>
          <p:cNvSpPr/>
          <p:nvPr/>
        </p:nvSpPr>
        <p:spPr>
          <a:xfrm>
            <a:off x="1267812" y="5421310"/>
            <a:ext cx="850548" cy="3686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  </a:t>
            </a:r>
            <a:r>
              <a:rPr lang="en-US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XXXX</a:t>
            </a:r>
            <a:endParaRPr lang="en-US" sz="9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D4C572AE-6FAB-D698-EFC7-B39AB6483E8D}"/>
              </a:ext>
            </a:extLst>
          </p:cNvPr>
          <p:cNvSpPr/>
          <p:nvPr/>
        </p:nvSpPr>
        <p:spPr>
          <a:xfrm>
            <a:off x="4228377" y="5411770"/>
            <a:ext cx="2567834" cy="392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9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                                      </a:t>
            </a:r>
            <a:r>
              <a:rPr lang="en-US" sz="9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      </a:t>
            </a:r>
            <a:r>
              <a:rPr lang="en-US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XXXX</a:t>
            </a:r>
            <a:endParaRPr lang="en-US" sz="9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59" name="Freeform: Shape 24">
            <a:extLst>
              <a:ext uri="{FF2B5EF4-FFF2-40B4-BE49-F238E27FC236}">
                <a16:creationId xmlns="" xmlns:a16="http://schemas.microsoft.com/office/drawing/2014/main" id="{04032C29-5E53-C3ED-7C96-3A5A478E6688}"/>
              </a:ext>
            </a:extLst>
          </p:cNvPr>
          <p:cNvSpPr/>
          <p:nvPr/>
        </p:nvSpPr>
        <p:spPr>
          <a:xfrm>
            <a:off x="4198028" y="5411854"/>
            <a:ext cx="1235031" cy="398230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BDA3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วงเงินที่ปรับปรุง</a:t>
            </a:r>
            <a:endParaRPr lang="en-US" sz="100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60" name="Freeform: Shape 24">
            <a:extLst>
              <a:ext uri="{FF2B5EF4-FFF2-40B4-BE49-F238E27FC236}">
                <a16:creationId xmlns="" xmlns:a16="http://schemas.microsoft.com/office/drawing/2014/main" id="{04032C29-5E53-C3ED-7C96-3A5A478E6688}"/>
              </a:ext>
            </a:extLst>
          </p:cNvPr>
          <p:cNvSpPr/>
          <p:nvPr/>
        </p:nvSpPr>
        <p:spPr>
          <a:xfrm>
            <a:off x="2148840" y="5364406"/>
            <a:ext cx="1148960" cy="416009"/>
          </a:xfrm>
          <a:custGeom>
            <a:avLst/>
            <a:gdLst>
              <a:gd name="connsiteX0" fmla="*/ 314391 w 1822338"/>
              <a:gd name="connsiteY0" fmla="*/ 0 h 764898"/>
              <a:gd name="connsiteX1" fmla="*/ 590438 w 1822338"/>
              <a:gd name="connsiteY1" fmla="*/ 0 h 764898"/>
              <a:gd name="connsiteX2" fmla="*/ 628782 w 1822338"/>
              <a:gd name="connsiteY2" fmla="*/ 0 h 764898"/>
              <a:gd name="connsiteX3" fmla="*/ 1822338 w 1822338"/>
              <a:gd name="connsiteY3" fmla="*/ 0 h 764898"/>
              <a:gd name="connsiteX4" fmla="*/ 1822338 w 1822338"/>
              <a:gd name="connsiteY4" fmla="*/ 764898 h 764898"/>
              <a:gd name="connsiteX5" fmla="*/ 628782 w 1822338"/>
              <a:gd name="connsiteY5" fmla="*/ 764898 h 764898"/>
              <a:gd name="connsiteX6" fmla="*/ 590438 w 1822338"/>
              <a:gd name="connsiteY6" fmla="*/ 764898 h 764898"/>
              <a:gd name="connsiteX7" fmla="*/ 314391 w 1822338"/>
              <a:gd name="connsiteY7" fmla="*/ 764898 h 764898"/>
              <a:gd name="connsiteX8" fmla="*/ 0 w 1822338"/>
              <a:gd name="connsiteY8" fmla="*/ 382449 h 764898"/>
              <a:gd name="connsiteX9" fmla="*/ 314391 w 1822338"/>
              <a:gd name="connsiteY9" fmla="*/ 0 h 764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2338" h="764898">
                <a:moveTo>
                  <a:pt x="314391" y="0"/>
                </a:moveTo>
                <a:lnTo>
                  <a:pt x="590438" y="0"/>
                </a:lnTo>
                <a:lnTo>
                  <a:pt x="628782" y="0"/>
                </a:lnTo>
                <a:lnTo>
                  <a:pt x="1822338" y="0"/>
                </a:lnTo>
                <a:lnTo>
                  <a:pt x="1822338" y="764898"/>
                </a:lnTo>
                <a:lnTo>
                  <a:pt x="628782" y="764898"/>
                </a:lnTo>
                <a:lnTo>
                  <a:pt x="590438" y="764898"/>
                </a:lnTo>
                <a:lnTo>
                  <a:pt x="314391" y="764898"/>
                </a:lnTo>
                <a:cubicBezTo>
                  <a:pt x="140758" y="764898"/>
                  <a:pt x="0" y="593670"/>
                  <a:pt x="0" y="382449"/>
                </a:cubicBezTo>
                <a:cubicBezTo>
                  <a:pt x="0" y="171228"/>
                  <a:pt x="140758" y="0"/>
                  <a:pt x="314391" y="0"/>
                </a:cubicBezTo>
                <a:close/>
              </a:path>
            </a:pathLst>
          </a:custGeom>
          <a:solidFill>
            <a:srgbClr val="FBDA3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h-TH" sz="105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ปรับปรุงล่าสุด เมื่อ</a:t>
            </a:r>
            <a:r>
              <a:rPr lang="th-TH" sz="1050" dirty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ปี พ.ศ. </a:t>
            </a:r>
            <a:endParaRPr lang="en-US" sz="1050" dirty="0">
              <a:solidFill>
                <a:schemeClr val="tx1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D4C572AE-6FAB-D698-EFC7-B39AB6483E8D}"/>
              </a:ext>
            </a:extLst>
          </p:cNvPr>
          <p:cNvSpPr/>
          <p:nvPr/>
        </p:nvSpPr>
        <p:spPr>
          <a:xfrm>
            <a:off x="3313456" y="5411770"/>
            <a:ext cx="850548" cy="3686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  <a:latin typeface="Kanit" pitchFamily="2" charset="-34"/>
                <a:cs typeface="Kanit" pitchFamily="2" charset="-34"/>
              </a:rPr>
              <a:t>     </a:t>
            </a:r>
            <a:r>
              <a:rPr lang="en-US" sz="900" dirty="0" smtClean="0">
                <a:solidFill>
                  <a:srgbClr val="FF0000"/>
                </a:solidFill>
                <a:latin typeface="Kanit" pitchFamily="2" charset="-34"/>
                <a:cs typeface="Kanit" pitchFamily="2" charset="-34"/>
              </a:rPr>
              <a:t>XXXX</a:t>
            </a:r>
            <a:endParaRPr lang="en-US" sz="900" dirty="0">
              <a:solidFill>
                <a:srgbClr val="FF0000"/>
              </a:solidFill>
              <a:latin typeface="Kanit" pitchFamily="2" charset="-34"/>
              <a:cs typeface="Kanit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5896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4549</TotalTime>
  <Words>299</Words>
  <Application>Microsoft Office PowerPoint</Application>
  <PresentationFormat>A4 Paper (210x297 mm)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Kanit</vt:lpstr>
      <vt:lpstr>Kanit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tabpayasorn kongkaew</dc:creator>
  <cp:lastModifiedBy>DOH</cp:lastModifiedBy>
  <cp:revision>228</cp:revision>
  <cp:lastPrinted>2024-07-05T10:24:26Z</cp:lastPrinted>
  <dcterms:created xsi:type="dcterms:W3CDTF">2023-03-28T17:30:41Z</dcterms:created>
  <dcterms:modified xsi:type="dcterms:W3CDTF">2024-09-03T02:19:00Z</dcterms:modified>
</cp:coreProperties>
</file>